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67" r:id="rId2"/>
    <p:sldId id="266" r:id="rId3"/>
    <p:sldId id="257" r:id="rId4"/>
    <p:sldId id="258" r:id="rId5"/>
    <p:sldId id="259" r:id="rId6"/>
    <p:sldId id="260" r:id="rId7"/>
    <p:sldId id="284" r:id="rId8"/>
    <p:sldId id="268" r:id="rId9"/>
    <p:sldId id="269" r:id="rId10"/>
    <p:sldId id="273" r:id="rId11"/>
    <p:sldId id="276" r:id="rId12"/>
    <p:sldId id="275" r:id="rId13"/>
    <p:sldId id="274" r:id="rId14"/>
    <p:sldId id="272" r:id="rId15"/>
    <p:sldId id="271" r:id="rId16"/>
    <p:sldId id="281" r:id="rId17"/>
    <p:sldId id="280" r:id="rId18"/>
    <p:sldId id="279" r:id="rId19"/>
    <p:sldId id="278" r:id="rId20"/>
    <p:sldId id="277" r:id="rId21"/>
    <p:sldId id="282" r:id="rId22"/>
    <p:sldId id="263" r:id="rId23"/>
    <p:sldId id="283" r:id="rId24"/>
    <p:sldId id="265" r:id="rId25"/>
  </p:sldIdLst>
  <p:sldSz cx="18288000" cy="10287000"/>
  <p:notesSz cx="6858000" cy="9144000"/>
  <p:embeddedFontLst>
    <p:embeddedFont>
      <p:font typeface="Britannic Bold" panose="020B0903060703020204" pitchFamily="34" charset="0"/>
      <p:regular r:id="rId27"/>
    </p:embeddedFont>
    <p:embeddedFont>
      <p:font typeface="DM Sans Bold" panose="020B0604020202020204" charset="0"/>
      <p:bold r:id="rId28"/>
    </p:embeddedFont>
    <p:embeddedFont>
      <p:font typeface="Elephant" panose="02020904090505020303" pitchFamily="18" charset="0"/>
      <p:regular r:id="rId29"/>
      <p:italic r:id="rId30"/>
    </p:embeddedFont>
    <p:embeddedFont>
      <p:font typeface="Monda" panose="020B0604020202020204" charset="0"/>
      <p:regular r:id="rId31"/>
    </p:embeddedFont>
    <p:embeddedFont>
      <p:font typeface="Monda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A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BFB484-7804-48F8-A3B7-EA38C74E19F3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44F8F-5474-4A0D-9A71-F1F8277CFB30}">
      <dgm:prSet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orthographicFront"/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latin typeface="Elephant" panose="02020904090505020303" pitchFamily="18" charset="0"/>
            </a:rPr>
            <a:t>Exploratory Data Analysis on Flipkart Mobile Products</a:t>
          </a:r>
        </a:p>
      </dgm:t>
    </dgm:pt>
    <dgm:pt modelId="{DD65FAFF-1F45-4083-B187-3130E5FA7FEF}" type="parTrans" cxnId="{4874FDA9-10A8-4AAB-A136-A670236F8EB0}">
      <dgm:prSet/>
      <dgm:spPr/>
      <dgm:t>
        <a:bodyPr/>
        <a:lstStyle/>
        <a:p>
          <a:endParaRPr lang="en-US"/>
        </a:p>
      </dgm:t>
    </dgm:pt>
    <dgm:pt modelId="{61D79E3D-623A-4C06-865E-FCD00841B971}" type="sibTrans" cxnId="{4874FDA9-10A8-4AAB-A136-A670236F8EB0}">
      <dgm:prSet/>
      <dgm:spPr/>
      <dgm:t>
        <a:bodyPr/>
        <a:lstStyle/>
        <a:p>
          <a:endParaRPr lang="en-US"/>
        </a:p>
      </dgm:t>
    </dgm:pt>
    <dgm:pt modelId="{2BF81BE8-FE60-4D50-96B7-ED410F86012A}" type="pres">
      <dgm:prSet presAssocID="{C4BFB484-7804-48F8-A3B7-EA38C74E19F3}" presName="linearFlow" presStyleCnt="0">
        <dgm:presLayoutVars>
          <dgm:dir/>
          <dgm:resizeHandles val="exact"/>
        </dgm:presLayoutVars>
      </dgm:prSet>
      <dgm:spPr/>
    </dgm:pt>
    <dgm:pt modelId="{03A2A7B4-140F-4576-9C3C-3975378C367F}" type="pres">
      <dgm:prSet presAssocID="{F8D44F8F-5474-4A0D-9A71-F1F8277CFB30}" presName="composite" presStyleCnt="0"/>
      <dgm:spPr/>
    </dgm:pt>
    <dgm:pt modelId="{5F388A7F-C3A6-438C-84B0-88CB5683AEE8}" type="pres">
      <dgm:prSet presAssocID="{F8D44F8F-5474-4A0D-9A71-F1F8277CFB30}" presName="imgShp" presStyleLbl="fgImgPlace1" presStyleIdx="0" presStyleCnt="1" custScaleX="143511" custLinFactX="-7541" custLinFactNeighborX="-100000" custLinFactNeighborY="1646"/>
      <dgm:spPr/>
    </dgm:pt>
    <dgm:pt modelId="{84F729D1-D416-4F8D-9325-3F0312F6817C}" type="pres">
      <dgm:prSet presAssocID="{F8D44F8F-5474-4A0D-9A71-F1F8277CFB30}" presName="txShp" presStyleLbl="node1" presStyleIdx="0" presStyleCnt="1" custLinFactY="100000" custLinFactNeighborX="2416" custLinFactNeighborY="103087">
        <dgm:presLayoutVars>
          <dgm:bulletEnabled val="1"/>
        </dgm:presLayoutVars>
      </dgm:prSet>
      <dgm:spPr/>
    </dgm:pt>
  </dgm:ptLst>
  <dgm:cxnLst>
    <dgm:cxn modelId="{17E28297-9F0F-4D49-95C1-DF2554CA9A2E}" type="presOf" srcId="{F8D44F8F-5474-4A0D-9A71-F1F8277CFB30}" destId="{84F729D1-D416-4F8D-9325-3F0312F6817C}" srcOrd="0" destOrd="0" presId="urn:microsoft.com/office/officeart/2005/8/layout/vList3"/>
    <dgm:cxn modelId="{4874FDA9-10A8-4AAB-A136-A670236F8EB0}" srcId="{C4BFB484-7804-48F8-A3B7-EA38C74E19F3}" destId="{F8D44F8F-5474-4A0D-9A71-F1F8277CFB30}" srcOrd="0" destOrd="0" parTransId="{DD65FAFF-1F45-4083-B187-3130E5FA7FEF}" sibTransId="{61D79E3D-623A-4C06-865E-FCD00841B971}"/>
    <dgm:cxn modelId="{C3C756CA-8133-4434-9688-B95AC10878E9}" type="presOf" srcId="{C4BFB484-7804-48F8-A3B7-EA38C74E19F3}" destId="{2BF81BE8-FE60-4D50-96B7-ED410F86012A}" srcOrd="0" destOrd="0" presId="urn:microsoft.com/office/officeart/2005/8/layout/vList3"/>
    <dgm:cxn modelId="{8B4D2140-A30A-468B-A4F0-D63CC15BDA26}" type="presParOf" srcId="{2BF81BE8-FE60-4D50-96B7-ED410F86012A}" destId="{03A2A7B4-140F-4576-9C3C-3975378C367F}" srcOrd="0" destOrd="0" presId="urn:microsoft.com/office/officeart/2005/8/layout/vList3"/>
    <dgm:cxn modelId="{9DF6CBD8-47A5-413D-9CFA-B7102AA5E0E3}" type="presParOf" srcId="{03A2A7B4-140F-4576-9C3C-3975378C367F}" destId="{5F388A7F-C3A6-438C-84B0-88CB5683AEE8}" srcOrd="0" destOrd="0" presId="urn:microsoft.com/office/officeart/2005/8/layout/vList3"/>
    <dgm:cxn modelId="{DE6C815F-A801-477A-A21E-F2B49AABC2EC}" type="presParOf" srcId="{03A2A7B4-140F-4576-9C3C-3975378C367F}" destId="{84F729D1-D416-4F8D-9325-3F0312F6817C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729D1-D416-4F8D-9325-3F0312F6817C}">
      <dsp:nvSpPr>
        <dsp:cNvPr id="0" name=""/>
        <dsp:cNvSpPr/>
      </dsp:nvSpPr>
      <dsp:spPr>
        <a:xfrm rot="10800000">
          <a:off x="2921512" y="0"/>
          <a:ext cx="8107679" cy="1905000"/>
        </a:xfrm>
        <a:prstGeom prst="homePlate">
          <a:avLst/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orthographicFront"/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052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>
                  <a:lumMod val="95000"/>
                  <a:lumOff val="5000"/>
                </a:schemeClr>
              </a:solidFill>
              <a:latin typeface="Elephant" panose="02020904090505020303" pitchFamily="18" charset="0"/>
            </a:rPr>
            <a:t>Exploratory Data Analysis on Flipkart Mobile Products</a:t>
          </a:r>
        </a:p>
      </dsp:txBody>
      <dsp:txXfrm rot="10800000">
        <a:off x="3397762" y="0"/>
        <a:ext cx="7631429" cy="1905000"/>
      </dsp:txXfrm>
    </dsp:sp>
    <dsp:sp modelId="{5F388A7F-C3A6-438C-84B0-88CB5683AEE8}">
      <dsp:nvSpPr>
        <dsp:cNvPr id="0" name=""/>
        <dsp:cNvSpPr/>
      </dsp:nvSpPr>
      <dsp:spPr>
        <a:xfrm>
          <a:off x="0" y="0"/>
          <a:ext cx="2733884" cy="190500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95418-8584-412B-A71D-AD38416CD547}" type="datetimeFigureOut">
              <a:rPr lang="en-US" smtClean="0"/>
              <a:t>2025-07-04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14F8A-974F-4031-B99F-3C896A30B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88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2025-07-04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6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jpg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.xml"/><Relationship Id="rId9" Type="http://schemas.openxmlformats.org/officeDocument/2006/relationships/diagramColors" Target="../diagrams/colors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sv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9.jpe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sv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9.jpe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sv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9.jpe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gowtham-kumar-sirisetti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.sv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9.jpe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sv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9.jpe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9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sv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sv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sv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9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9" y="0"/>
            <a:ext cx="18286223" cy="100411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D20656-B480-759E-73EC-169109E70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7694379"/>
              </p:ext>
            </p:extLst>
          </p:nvPr>
        </p:nvGraphicFramePr>
        <p:xfrm>
          <a:off x="2743200" y="6057900"/>
          <a:ext cx="12191999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447258F3-77C6-F11E-7F50-4BE9B5874158}"/>
              </a:ext>
            </a:extLst>
          </p:cNvPr>
          <p:cNvSpPr/>
          <p:nvPr/>
        </p:nvSpPr>
        <p:spPr>
          <a:xfrm>
            <a:off x="2438400" y="5401573"/>
            <a:ext cx="3200400" cy="3710472"/>
          </a:xfrm>
          <a:prstGeom prst="ellipse">
            <a:avLst/>
          </a:prstGeom>
          <a:blipFill>
            <a:blip r:embed="rId11"/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FB256A7-DE0C-8A40-0C38-2695D4392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4073">
        <p14:vortex dir="r"/>
      </p:transition>
    </mc:Choice>
    <mc:Fallback>
      <p:transition spd="slow" advClick="0" advTm="4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Graphic spid="2" grpId="0">
        <p:bldAsOne/>
      </p:bldGraphic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97E13-F4A0-3E43-7E20-A497F2044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8E783E-5A40-4263-B5C5-26E7C5B6F7C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A89EBBD-07FF-AFD0-DC29-422042260628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826122C-3235-8D1C-1A0E-70FDFA0CDBCC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462D845-143C-E321-0F31-8769A98839BF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1C9521D-001D-C0C8-E86F-8548B96A6B64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F1CC9-1F87-7B18-7667-D71F8C564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1181100"/>
            <a:ext cx="7421011" cy="5877745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5B08778-E720-56C5-117C-0EDC86CF7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022" y="4410795"/>
            <a:ext cx="5679036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mobiles come with 8 GB RAM, making it the most popular choice.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GB, 6 GB, and 12 GB variants are also common, while 16 GB is rare.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3100AD6-168B-1C66-73D6-3D1EB517E354}"/>
              </a:ext>
            </a:extLst>
          </p:cNvPr>
          <p:cNvSpPr txBox="1"/>
          <p:nvPr/>
        </p:nvSpPr>
        <p:spPr>
          <a:xfrm>
            <a:off x="2511204" y="2560661"/>
            <a:ext cx="6143759" cy="124200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ea typeface="Monda Bold"/>
                <a:cs typeface="Monda Bold"/>
                <a:sym typeface="Monda Bold"/>
              </a:rPr>
              <a:t>Univariate Analysis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108203-3A7E-CF8F-C273-5CC1A63E8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0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324">
        <p14:gallery dir="l"/>
      </p:transition>
    </mc:Choice>
    <mc:Fallback>
      <p:transition spd="slow" advClick="0" advTm="33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EA35-AD5B-FAAA-6581-75AABB5F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75A4F1-36F5-A64F-220D-506951CCC0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599FC09-4E95-BE53-9F19-8A11980C9AF9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2C53321-6960-1B6E-FF59-AFB793E094FA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07BCD27-D239-8183-5381-DA52DF0DAE55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6A3F6-64FC-0150-C8AA-B2343ECCF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3205" y="606250"/>
            <a:ext cx="5136426" cy="4082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12216-B874-81A0-7A7C-B13A6251EE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3206" y="4849186"/>
            <a:ext cx="5136426" cy="408263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9EBD6AB9-8ECD-AD45-365F-49ECB091F481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636B0B5-455D-4297-2B0B-725AD6D93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209" y="4688880"/>
            <a:ext cx="5875678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mobiles have a 5000 </a:t>
            </a:r>
            <a:r>
              <a:rPr lang="en-US" sz="3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</a:t>
            </a: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battery, showing it is the standard choice.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capacities like 6000 </a:t>
            </a:r>
            <a:r>
              <a:rPr lang="en-US" sz="3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</a:t>
            </a: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also popular, but less common.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BC5EEB2-DB65-9B4F-D998-2C0E10B9D1F6}"/>
              </a:ext>
            </a:extLst>
          </p:cNvPr>
          <p:cNvSpPr txBox="1"/>
          <p:nvPr/>
        </p:nvSpPr>
        <p:spPr>
          <a:xfrm>
            <a:off x="2606169" y="2646336"/>
            <a:ext cx="6143759" cy="124200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ea typeface="Monda Bold"/>
                <a:cs typeface="Monda Bold"/>
                <a:sym typeface="Monda Bold"/>
              </a:rPr>
              <a:t>Univariate Analysis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417EE51-B1D8-E6D2-5862-5F0CE83D2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91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764">
        <p14:gallery dir="l"/>
      </p:transition>
    </mc:Choice>
    <mc:Fallback>
      <p:transition spd="slow" advClick="0" advTm="2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BB65C-4406-1628-A778-489DADEB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14714A-E61D-CE47-F3FA-BEBAA1E377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4C0749D-60FC-F86C-1DBC-B23CC50AEB8E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496A5CD-3CBF-2822-9AFC-66D735E8DD80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F2283D8-E9D5-2280-2E84-B92A3A20C0B4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699F4-9639-0326-A85D-6D8504C22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9908" y="235112"/>
            <a:ext cx="5236301" cy="4752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5D7C04-9633-D056-FF41-7213FDB8DD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7877" y="5143501"/>
            <a:ext cx="5248332" cy="4267199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81BD6FDC-E076-A5F8-9B45-EC9438638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679" y="4246445"/>
            <a:ext cx="595759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mobiles are priced below ₹30,000, making them affordable for the majority.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few models are priced above ₹50,000, showing high-end phones are limited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93020E7-C064-0074-F9E5-9260EE5332AA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30A4EB39-0E5E-AE93-1263-B3D65C412592}"/>
              </a:ext>
            </a:extLst>
          </p:cNvPr>
          <p:cNvSpPr txBox="1"/>
          <p:nvPr/>
        </p:nvSpPr>
        <p:spPr>
          <a:xfrm>
            <a:off x="2593556" y="2323709"/>
            <a:ext cx="6143759" cy="124200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ea typeface="Monda Bold"/>
                <a:cs typeface="Monda Bold"/>
                <a:sym typeface="Monda Bold"/>
              </a:rPr>
              <a:t>Univariate Analysis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CD8BE1A-E507-3CEB-97B5-DB3BCC41F3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5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926">
        <p14:gallery dir="l"/>
      </p:transition>
    </mc:Choice>
    <mc:Fallback>
      <p:transition spd="slow" advClick="0" advTm="29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769C6-4A8C-40B8-E2AC-4617BC9A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F09072-EEEC-3CA1-05CE-42F577CF18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FF16F50-5B63-C070-1B2C-1B0EDF1FC7A8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E395BAC-9870-F8CC-B592-2457FE8A8311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B137FB0-A8DC-7C14-68B5-B003071F958C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A5E9B-46DC-C392-5E33-8FC33200B7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1149" y="631474"/>
            <a:ext cx="4790560" cy="3784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042757-B1D6-410B-17CC-5D5CF30AA4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1150" y="4546885"/>
            <a:ext cx="4790560" cy="433041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83189787-50A2-34C3-3E61-B251923BA56E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22F6F9F-B0C4-01F5-199F-998F3EE83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6573" y="4439642"/>
            <a:ext cx="6339518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mobiles are rated between 4.2 and 4.5, showing high user satisfaction.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few phones have ratings below 4.0 or above 4.8.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18F4369-7E55-8F1F-12D2-86BF942ABA63}"/>
              </a:ext>
            </a:extLst>
          </p:cNvPr>
          <p:cNvSpPr txBox="1"/>
          <p:nvPr/>
        </p:nvSpPr>
        <p:spPr>
          <a:xfrm>
            <a:off x="2906573" y="2496012"/>
            <a:ext cx="6143759" cy="124200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ea typeface="Monda Bold"/>
                <a:cs typeface="Monda Bold"/>
                <a:sym typeface="Monda Bold"/>
              </a:rPr>
              <a:t>Univariate Analysis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8FDCE1E-0045-4A0E-6955-2E8B12343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555">
        <p14:gallery dir="l"/>
      </p:transition>
    </mc:Choice>
    <mc:Fallback>
      <p:transition spd="slow" advClick="0" advTm="25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A2BE-6584-9085-BCCD-1C88E6B20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6563A9-4CAB-3EB7-95B9-7873EDD9436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19347ED-200F-2F76-0DCE-80FB9F66A6BA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0A73A69-A918-10BC-D024-101E907551DC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6F97EB4-461B-3497-1D84-EC67C21BDBE9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A5C727F-CBCB-6D58-760A-9BCD71C33F09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27CDAD-2115-791F-FE98-AC6A87D823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2074" y="1415872"/>
            <a:ext cx="7249537" cy="5877745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F4C2579-B309-FD67-52CC-ADA68C1EA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192" y="4475890"/>
            <a:ext cx="5768678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mobiles have offers between 15% and 35%, with 25% being the most common.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few products have discounts above 40%.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6DA7B46-EAC0-A9BB-C295-23FDFFE6B0FF}"/>
              </a:ext>
            </a:extLst>
          </p:cNvPr>
          <p:cNvSpPr txBox="1"/>
          <p:nvPr/>
        </p:nvSpPr>
        <p:spPr>
          <a:xfrm>
            <a:off x="2531259" y="2511989"/>
            <a:ext cx="6143759" cy="124200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ea typeface="Monda Bold"/>
                <a:cs typeface="Monda Bold"/>
                <a:sym typeface="Monda Bold"/>
              </a:rPr>
              <a:t>Univariate Analysis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735F2E9-1515-3E08-FF3E-7B51D091EA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5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183">
        <p14:gallery dir="l"/>
      </p:transition>
    </mc:Choice>
    <mc:Fallback>
      <p:transition spd="slow" advClick="0" advTm="3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B0D2-A56E-2180-D058-0BB85E75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6615E-83E8-5FE3-19C9-124524F698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B61991D-78D7-E8BB-F549-AB811C267B17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20F1A1-E236-E75C-F0FF-E00B4FFC5BC1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9A33483-2E7F-8EAC-85EE-77439ECFF93E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B975C2C8-8540-ADA8-45B5-A4955D78E257}"/>
              </a:ext>
            </a:extLst>
          </p:cNvPr>
          <p:cNvSpPr txBox="1"/>
          <p:nvPr/>
        </p:nvSpPr>
        <p:spPr>
          <a:xfrm>
            <a:off x="2557723" y="2239658"/>
            <a:ext cx="5791200" cy="1236172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sym typeface="Monda Bold"/>
              </a:rPr>
              <a:t>Bivariate Analysis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4ECE78F-58A3-3495-C47E-C3B56E3A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791" y="3952670"/>
            <a:ext cx="633951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Mobiles with 'Excellent' ratings have the highest price range, showing that top-rated phones are mostly premium.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'Good' and 'Average' rated phones are priced in the lower range.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A2FBF-4886-BF7A-8647-74481CE21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2526" y="1430162"/>
            <a:ext cx="7735380" cy="5849166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12C1E070-94E1-1D85-7BB5-A660B8CCAAF9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0DD03FC-2C6B-A3C8-685C-46F3ACADC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787">
        <p14:ferris dir="l"/>
      </p:transition>
    </mc:Choice>
    <mc:Fallback>
      <p:transition spd="slow" advClick="0" advTm="27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04941-13AE-CC4F-0487-93059E682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B73615A-6AB3-5B40-76EF-ABB046327AC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AC6A6B3-3FE2-69DD-8000-C2FEF4FFF693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A09AF71-825D-7BA1-FDCE-BCF95BDFEFFA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2E63A4F-97EC-E6D7-FFCE-7742311E8EB5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DCF1AB-84AD-3649-417E-2198D86FF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27" y="3952670"/>
            <a:ext cx="596212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RAM size increases, the price also increases, indicating higher RAM is found in premium phones.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GB RAM mobiles are the most expensive, while 4 GB models are the most affordable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40210-3EFA-EF46-5FE9-DF2B0DD50C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7776" y="1425398"/>
            <a:ext cx="7735380" cy="5858693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BE8898C-2C78-C35D-4B50-7B061BA823C0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760EC04E-33D2-C6B8-F5C0-C489AE6CC843}"/>
              </a:ext>
            </a:extLst>
          </p:cNvPr>
          <p:cNvSpPr txBox="1"/>
          <p:nvPr/>
        </p:nvSpPr>
        <p:spPr>
          <a:xfrm>
            <a:off x="2557723" y="2239658"/>
            <a:ext cx="5791200" cy="1236172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sym typeface="Monda Bold"/>
              </a:rPr>
              <a:t>Bivariate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B08E3F0-8EF9-E8A6-1926-2C6BB0449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0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926">
        <p14:gallery dir="l"/>
      </p:transition>
    </mc:Choice>
    <mc:Fallback>
      <p:transition spd="slow" advClick="0" advTm="29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B2477-8C10-2658-3182-BC4770A3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ABFCC6-53FB-FD58-19F1-44720E2BC10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2F33375-77FF-F27D-CBC8-6DA5F3A82990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B200FA7-E38D-A499-6BDD-3E1C9DC3189F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2E2568B-8100-07F0-C4E3-799AE4043BE4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F182E6E-B814-80C1-1304-6E622FC90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651" y="4719290"/>
            <a:ext cx="6339518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Phones with higher storage (256 GB and 512 GB) generally have better ratings.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 GB models have the lowest and most consistent ratings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6F469-2061-59B0-43D6-ACC5E4473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205" y="1415872"/>
            <a:ext cx="7363853" cy="5877745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21660002-D0C9-03A2-202F-325246CFB3DE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F1E4E78-17AF-854C-E1B6-8A68BCF5BA10}"/>
              </a:ext>
            </a:extLst>
          </p:cNvPr>
          <p:cNvSpPr txBox="1"/>
          <p:nvPr/>
        </p:nvSpPr>
        <p:spPr>
          <a:xfrm>
            <a:off x="2466651" y="2511989"/>
            <a:ext cx="5791200" cy="1236172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sym typeface="Monda Bold"/>
              </a:rPr>
              <a:t>Bivariate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81C5EE3-183E-B8FD-11D8-6692F0AA0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41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677">
        <p14:gallery dir="l"/>
      </p:transition>
    </mc:Choice>
    <mc:Fallback>
      <p:transition spd="slow" advClick="0" advTm="26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EC04B-B38E-B950-D4B0-035943276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E72A89-9C98-CD2F-A4C2-672F278427E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E83A24F-8E39-B855-7808-22413E7841F2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A3EA29-D367-6860-3F75-6DA9A7D97825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1D394E1-6157-7F5D-19EF-D43A6AE23220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5FA0630-7A03-2625-C5E9-D6A418368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875" y="4475890"/>
            <a:ext cx="5791200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and Xiaomi offer the most expensive phones on average.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LAVA, </a:t>
            </a:r>
            <a:r>
              <a:rPr lang="en-US" sz="3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</a:t>
            </a: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POCO provide the most budget-friendly options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F22D57-5BF3-B0CE-05E7-5C214950B0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7316" y="982424"/>
            <a:ext cx="7630590" cy="6744641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AB8D39F4-70A3-9940-565D-287B2E29F80F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F422BE1-1FDE-3D48-34EC-B213E008CD94}"/>
              </a:ext>
            </a:extLst>
          </p:cNvPr>
          <p:cNvSpPr txBox="1"/>
          <p:nvPr/>
        </p:nvSpPr>
        <p:spPr>
          <a:xfrm>
            <a:off x="2665875" y="2469517"/>
            <a:ext cx="5791200" cy="1236172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sym typeface="Monda Bold"/>
              </a:rPr>
              <a:t>Bivariate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CB8235A-5AD6-70F9-00A0-6EEAEE98A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3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101">
        <p14:gallery dir="l"/>
      </p:transition>
    </mc:Choice>
    <mc:Fallback>
      <p:transition spd="slow" advClick="0" advTm="31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4521-0BD5-3E11-2E84-BC7CF5EC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EC3B64-4EB0-49F2-DD5F-254E9A88712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DB0D84C-6FBE-B7BF-255E-F857A07F7170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8E45A38-0146-97D0-D22F-22C55C901A52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3E98C3F-E341-21C7-00EB-C05E15F42D6E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526E2FB-E4CA-D6BB-98B9-AA6076824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723" y="4171308"/>
            <a:ext cx="5791200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rating increases with RAM size, with 16 GB RAM phones having the highest ratings.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suggests users prefer better performance and multitasking</a:t>
            </a:r>
            <a:endParaRPr lang="en-US" alt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74A8FA-FC26-81E9-C01B-7543EAA9E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4205" y="1430162"/>
            <a:ext cx="7201905" cy="5849166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DA3E5E96-02D1-AF40-C291-6527E93C2238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52FC0DB-C6DE-321E-C000-4418C72DA870}"/>
              </a:ext>
            </a:extLst>
          </p:cNvPr>
          <p:cNvSpPr txBox="1"/>
          <p:nvPr/>
        </p:nvSpPr>
        <p:spPr>
          <a:xfrm>
            <a:off x="2557723" y="2239658"/>
            <a:ext cx="5791200" cy="1236172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sym typeface="Monda Bold"/>
              </a:rPr>
              <a:t>Bivariate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870CE59-7821-025D-51DE-75757AB93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8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673">
        <p14:gallery dir="l"/>
      </p:transition>
    </mc:Choice>
    <mc:Fallback>
      <p:transition spd="slow" advClick="0" advTm="26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D317A-8D2A-ECBE-9433-975D6DFF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EF7832A-542F-970B-AAC7-EB02B52B50FE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5627328-209E-1340-2FEC-1F223CBDF141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E490542-8E9C-A1CA-3BA6-B9320B20A79B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41FBB9A-AC23-116E-5A0B-316B150AF893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B90785-7EBA-BB6F-799D-33D33E4EDA54}"/>
              </a:ext>
            </a:extLst>
          </p:cNvPr>
          <p:cNvSpPr txBox="1"/>
          <p:nvPr/>
        </p:nvSpPr>
        <p:spPr>
          <a:xfrm>
            <a:off x="5697086" y="1232709"/>
            <a:ext cx="12801040" cy="184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87"/>
              </a:lnSpc>
            </a:pPr>
            <a:r>
              <a:rPr lang="en-US" sz="10634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About 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CD7372-08F1-21F8-61E6-D3F3CD3C3D8C}"/>
              </a:ext>
            </a:extLst>
          </p:cNvPr>
          <p:cNvGrpSpPr/>
          <p:nvPr/>
        </p:nvGrpSpPr>
        <p:grpSpPr>
          <a:xfrm>
            <a:off x="8193212" y="3561084"/>
            <a:ext cx="7808788" cy="2838410"/>
            <a:chOff x="0" y="-38100"/>
            <a:chExt cx="1079595" cy="289509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C9ADA68A-B720-1120-4C00-215E75D09B86}"/>
                </a:ext>
              </a:extLst>
            </p:cNvPr>
            <p:cNvSpPr/>
            <p:nvPr/>
          </p:nvSpPr>
          <p:spPr>
            <a:xfrm>
              <a:off x="0" y="0"/>
              <a:ext cx="1079595" cy="251409"/>
            </a:xfrm>
            <a:custGeom>
              <a:avLst/>
              <a:gdLst/>
              <a:ahLst/>
              <a:cxnLst/>
              <a:rect l="l" t="t" r="r" b="b"/>
              <a:pathLst>
                <a:path w="1079595" h="251409">
                  <a:moveTo>
                    <a:pt x="18887" y="0"/>
                  </a:moveTo>
                  <a:lnTo>
                    <a:pt x="1060708" y="0"/>
                  </a:lnTo>
                  <a:cubicBezTo>
                    <a:pt x="1065717" y="0"/>
                    <a:pt x="1070521" y="1990"/>
                    <a:pt x="1074063" y="5532"/>
                  </a:cubicBezTo>
                  <a:cubicBezTo>
                    <a:pt x="1077605" y="9074"/>
                    <a:pt x="1079595" y="13878"/>
                    <a:pt x="1079595" y="18887"/>
                  </a:cubicBezTo>
                  <a:lnTo>
                    <a:pt x="1079595" y="232522"/>
                  </a:lnTo>
                  <a:cubicBezTo>
                    <a:pt x="1079595" y="237531"/>
                    <a:pt x="1077605" y="242335"/>
                    <a:pt x="1074063" y="245877"/>
                  </a:cubicBezTo>
                  <a:cubicBezTo>
                    <a:pt x="1070521" y="249419"/>
                    <a:pt x="1065717" y="251409"/>
                    <a:pt x="1060708" y="251409"/>
                  </a:cubicBezTo>
                  <a:lnTo>
                    <a:pt x="18887" y="251409"/>
                  </a:lnTo>
                  <a:cubicBezTo>
                    <a:pt x="13878" y="251409"/>
                    <a:pt x="9074" y="249419"/>
                    <a:pt x="5532" y="245877"/>
                  </a:cubicBezTo>
                  <a:cubicBezTo>
                    <a:pt x="1990" y="242335"/>
                    <a:pt x="0" y="237531"/>
                    <a:pt x="0" y="232522"/>
                  </a:cubicBezTo>
                  <a:lnTo>
                    <a:pt x="0" y="18887"/>
                  </a:lnTo>
                  <a:cubicBezTo>
                    <a:pt x="0" y="13878"/>
                    <a:pt x="1990" y="9074"/>
                    <a:pt x="5532" y="5532"/>
                  </a:cubicBezTo>
                  <a:cubicBezTo>
                    <a:pt x="9074" y="1990"/>
                    <a:pt x="13878" y="0"/>
                    <a:pt x="188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445C">
                    <a:alpha val="100000"/>
                  </a:srgbClr>
                </a:gs>
                <a:gs pos="100000">
                  <a:srgbClr val="001735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EB16DB62-96FB-C1E2-56F6-0754287A3579}"/>
                </a:ext>
              </a:extLst>
            </p:cNvPr>
            <p:cNvSpPr txBox="1"/>
            <p:nvPr/>
          </p:nvSpPr>
          <p:spPr>
            <a:xfrm>
              <a:off x="0" y="-38100"/>
              <a:ext cx="1079595" cy="289509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16">
            <a:extLst>
              <a:ext uri="{FF2B5EF4-FFF2-40B4-BE49-F238E27FC236}">
                <a16:creationId xmlns:a16="http://schemas.microsoft.com/office/drawing/2014/main" id="{E1087F0D-600E-2B33-FD73-F38B17EC0DFF}"/>
              </a:ext>
            </a:extLst>
          </p:cNvPr>
          <p:cNvSpPr txBox="1"/>
          <p:nvPr/>
        </p:nvSpPr>
        <p:spPr>
          <a:xfrm>
            <a:off x="8609650" y="4233276"/>
            <a:ext cx="7392350" cy="1815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899"/>
              </a:lnSpc>
            </a:pPr>
            <a:r>
              <a:rPr lang="en-US" sz="3499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Name	     : S.GOWTHAM KUMAR</a:t>
            </a:r>
          </a:p>
          <a:p>
            <a:pPr>
              <a:lnSpc>
                <a:spcPts val="4899"/>
              </a:lnSpc>
            </a:pPr>
            <a:r>
              <a:rPr lang="en-US" sz="3499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Education  : B.A</a:t>
            </a:r>
          </a:p>
          <a:p>
            <a:pPr>
              <a:lnSpc>
                <a:spcPts val="4899"/>
              </a:lnSpc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DM Sans Bol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linkedin.com/in/gowtham-kumar-sirisetti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DM Sans Bold"/>
              <a:sym typeface="DM Sans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D9B4F1-0187-F0FE-3565-DCBC7B8A6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4" y="4562870"/>
            <a:ext cx="7153131" cy="5489612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D9B31E2-BBE4-537E-D27F-91B90DD60D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1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983">
        <p14:prism isContent="1" isInverted="1"/>
      </p:transition>
    </mc:Choice>
    <mc:Fallback>
      <p:transition spd="slow" advClick="0" advTm="29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E9B2-388B-9B0D-F24C-2DE9B19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D09B060-DCEB-539D-AE6B-C8897553620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7B81155-A73B-EF73-5B5E-D60F7B60591A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73548E3-8C63-28B6-9A66-1CCBE4AE7426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C2BAA68-8396-839E-F8D4-6EA1D84FDFE5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5D20B82-A665-5EB0-8487-D33D4A3B6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841" y="3506394"/>
            <a:ext cx="6339518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consistent correlation between battery capacity and average rating.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some phones with larger batteries (6000–7000 </a:t>
            </a:r>
            <a:r>
              <a:rPr lang="en-US" sz="3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</a:t>
            </a:r>
            <a:r>
              <a:rPr lang="en-US" sz="3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have high ratings, others with moderate capacities (4000–5000 </a:t>
            </a:r>
            <a:r>
              <a:rPr lang="en-US" sz="3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</a:t>
            </a:r>
            <a:r>
              <a:rPr lang="en-US" sz="3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also perform equally well. 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suggests that battery size alone doesn't drive customer satisfaction</a:t>
            </a:r>
            <a:endParaRPr lang="en-US" altLang="en-US" sz="3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0B80D-1EAC-1CE0-F25D-9B528BA7C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7386" y="1444451"/>
            <a:ext cx="7316221" cy="5820587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A7B118B5-39F4-CEEB-93E2-83366A266C24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DFAEB56-5DF4-9FF5-0F2B-2E0203E8D838}"/>
              </a:ext>
            </a:extLst>
          </p:cNvPr>
          <p:cNvSpPr txBox="1"/>
          <p:nvPr/>
        </p:nvSpPr>
        <p:spPr>
          <a:xfrm>
            <a:off x="3069854" y="1919411"/>
            <a:ext cx="5791200" cy="1236172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sym typeface="Monda Bold"/>
              </a:rPr>
              <a:t>Bivariate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953A78B-076E-C52B-06B4-3C923F963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7">
        <p14:gallery dir="l"/>
      </p:transition>
    </mc:Choice>
    <mc:Fallback>
      <p:transition spd="slow" advClick="0" advTm="3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91212-D75B-F1D1-965E-0DEF60E1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FEE9EA-7F46-5DAE-23D0-B6F436E6BA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F7DDAC-B35C-FACB-7838-EDDEF2D74B38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58658B4-89AF-7A0F-5E25-04FF10B2DC89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25BA460-39CA-C3E5-9DC0-628D05A1FAAB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04EED2C-C225-72FF-DD9C-1B8AD60C3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890" y="3843842"/>
            <a:ext cx="6032918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₹10K–₹15K price range has the highest number of mobiles, most rated as "Very Good“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 mobiles (₹30K+) have fewer models but the highest count of "Excellent" ratings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 and mid-range phones are popular but rarely rated "Excellent"</a:t>
            </a:r>
            <a:endParaRPr lang="en-US" altLang="en-US" sz="3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BD0A2B-2F2F-258B-B057-D3423BD3CD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6878" y="4757583"/>
            <a:ext cx="5342676" cy="434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D9F372-1F32-BEE5-7F00-85357F6569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6878" y="698689"/>
            <a:ext cx="5342676" cy="3891846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394467E8-94E4-234F-2D50-24289725674F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3687B04A-D023-6531-7A6E-2AAA8823F723}"/>
              </a:ext>
            </a:extLst>
          </p:cNvPr>
          <p:cNvSpPr txBox="1"/>
          <p:nvPr/>
        </p:nvSpPr>
        <p:spPr>
          <a:xfrm>
            <a:off x="2557723" y="2239658"/>
            <a:ext cx="5791200" cy="1236172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sym typeface="Monda Bold"/>
              </a:rPr>
              <a:t>Bivariate Analysis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CAB2439-2341-E5AB-0986-F335339BAD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1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450">
        <p14:gallery dir="l"/>
      </p:transition>
    </mc:Choice>
    <mc:Fallback>
      <p:transition spd="slow" advClick="0" advTm="2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44668" y="3495682"/>
            <a:ext cx="8931448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3200" b="1" dirty="0">
                <a:solidFill>
                  <a:srgbClr val="002060"/>
                </a:solidFill>
                <a:latin typeface="Arial" panose="020B0604020202020204" pitchFamily="34" charset="0"/>
              </a:rPr>
              <a:t>Brands like Samsung, Xiaomi, and Realme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</a:rPr>
              <a:t> dominate in volume.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3200" b="1" dirty="0">
                <a:solidFill>
                  <a:srgbClr val="002060"/>
                </a:solidFill>
                <a:latin typeface="Arial" panose="020B0604020202020204" pitchFamily="34" charset="0"/>
              </a:rPr>
              <a:t>Mid-range mobiles (₹10K–20K)</a:t>
            </a: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</a:rPr>
              <a:t> have the highest variety and competition.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</a:rPr>
              <a:t>Higher RAM and battery specs generally align with better ratings.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</a:rPr>
              <a:t>Discount offers are common, but not always tied to better customer reviews.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3200" dirty="0">
                <a:solidFill>
                  <a:srgbClr val="002060"/>
                </a:solidFill>
                <a:latin typeface="Arial" panose="020B0604020202020204" pitchFamily="34" charset="0"/>
              </a:rPr>
              <a:t>Some brands consistently offer more value (specs vs price)</a:t>
            </a:r>
            <a:endParaRPr lang="en-US" sz="3200" dirty="0">
              <a:solidFill>
                <a:srgbClr val="002060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78158" y="1081317"/>
            <a:ext cx="9672231" cy="13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8034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Conclusion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F4C983-C6CC-A77D-4024-F452521913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3479705"/>
            <a:ext cx="5438317" cy="742271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CFDE318-4719-1246-BF9C-B9531651A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39">
        <p14:prism/>
      </p:transition>
    </mc:Choice>
    <mc:Fallback>
      <p:transition spd="slow" advClick="0" advTm="3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CC91-0949-D66C-6F34-E7E749DC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338DA2-2F91-632C-7F21-0143E8AFB29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B316145-CC3D-B09B-48F1-6D651424E80B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83B28EB-F7E1-2073-71DC-EE1BD0C4FA85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DEBEC16-925F-3406-A4A8-1B9B7E0A51FE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DEF722B-19EB-A5F5-4D6F-CCECC437ABE1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81D97AB-BFCE-A6B3-F6F3-E1BFC38AB214}"/>
              </a:ext>
            </a:extLst>
          </p:cNvPr>
          <p:cNvSpPr txBox="1"/>
          <p:nvPr/>
        </p:nvSpPr>
        <p:spPr>
          <a:xfrm>
            <a:off x="4648200" y="2475343"/>
            <a:ext cx="11154372" cy="627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🔹 Web Scraping Challenges:</a:t>
            </a:r>
            <a:endParaRPr lang="en-US" sz="2400" dirty="0">
              <a:solidFill>
                <a:srgbClr val="002060"/>
              </a:solidFill>
            </a:endParaRPr>
          </a:p>
          <a:p>
            <a:pPr marL="1828800" lvl="3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Dealing with changing HTML structure and deeply nested product data on Flipkart.</a:t>
            </a:r>
          </a:p>
          <a:p>
            <a:pPr marL="1828800" lvl="3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Extracting clean information from unstructured text using </a:t>
            </a:r>
            <a:r>
              <a:rPr lang="en-US" sz="2400" b="1" dirty="0">
                <a:solidFill>
                  <a:srgbClr val="002060"/>
                </a:solidFill>
              </a:rPr>
              <a:t>regular expressions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marL="1828800" lvl="3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Handling missing values and inconsistent entries across 200+ pages.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🔹 Data Analysis Challenges:</a:t>
            </a:r>
            <a:endParaRPr lang="en-US" sz="2400" dirty="0">
              <a:solidFill>
                <a:srgbClr val="002060"/>
              </a:solidFill>
            </a:endParaRPr>
          </a:p>
          <a:p>
            <a:pPr marL="1828800" lvl="3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Standardizing features like </a:t>
            </a:r>
            <a:r>
              <a:rPr lang="en-US" sz="2400" b="1" dirty="0">
                <a:solidFill>
                  <a:srgbClr val="002060"/>
                </a:solidFill>
              </a:rPr>
              <a:t>battery, RAM, camera, and storage</a:t>
            </a:r>
            <a:r>
              <a:rPr lang="en-US" sz="2400" dirty="0">
                <a:solidFill>
                  <a:srgbClr val="002060"/>
                </a:solidFill>
              </a:rPr>
              <a:t> for analysis.</a:t>
            </a:r>
          </a:p>
          <a:p>
            <a:pPr marL="1828800" lvl="3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Managing large volume of scraped data and transforming it for visualization.</a:t>
            </a:r>
          </a:p>
          <a:p>
            <a:pPr marL="1828800" lvl="3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Grouping and comparing ratings meaningfully across different price segments.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🔹 Key Takeaways:</a:t>
            </a:r>
            <a:endParaRPr lang="en-US" sz="2400" dirty="0">
              <a:solidFill>
                <a:srgbClr val="002060"/>
              </a:solidFill>
            </a:endParaRPr>
          </a:p>
          <a:p>
            <a:pPr marL="1828800" lvl="3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Gained hands-on experience with </a:t>
            </a:r>
            <a:r>
              <a:rPr lang="en-US" sz="2400" b="1" dirty="0">
                <a:solidFill>
                  <a:srgbClr val="002060"/>
                </a:solidFill>
              </a:rPr>
              <a:t>BeautifulSoup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b="1" dirty="0">
                <a:solidFill>
                  <a:srgbClr val="002060"/>
                </a:solidFill>
              </a:rPr>
              <a:t>Pandas</a:t>
            </a:r>
            <a:r>
              <a:rPr lang="en-US" sz="2400" dirty="0">
                <a:solidFill>
                  <a:srgbClr val="002060"/>
                </a:solidFill>
              </a:rPr>
              <a:t>, and </a:t>
            </a:r>
            <a:r>
              <a:rPr lang="en-US" sz="2400" b="1" dirty="0">
                <a:solidFill>
                  <a:srgbClr val="002060"/>
                </a:solidFill>
              </a:rPr>
              <a:t>Seaborn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marL="1828800" lvl="3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Learned to build insights from real-world, messy datasets.</a:t>
            </a:r>
          </a:p>
          <a:p>
            <a:pPr marL="1828800" lvl="3" indent="-4572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</a:rPr>
              <a:t>Strengthened our problem-solving and teamwork during debugging and cleaning.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4FE60E-F647-07DD-E75B-88ED4495DC7D}"/>
              </a:ext>
            </a:extLst>
          </p:cNvPr>
          <p:cNvSpPr txBox="1"/>
          <p:nvPr/>
        </p:nvSpPr>
        <p:spPr>
          <a:xfrm>
            <a:off x="4422091" y="863292"/>
            <a:ext cx="11346068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4800" b="1" dirty="0">
                <a:solidFill>
                  <a:srgbClr val="002B58"/>
                </a:solidFill>
                <a:latin typeface="Monda Bold"/>
              </a:rPr>
              <a:t>Project Experience &amp; Key Challenges</a:t>
            </a:r>
            <a:endParaRPr lang="en-US" sz="4800" b="1" dirty="0">
              <a:solidFill>
                <a:srgbClr val="002B58"/>
              </a:solidFill>
              <a:latin typeface="Monda Bold"/>
              <a:sym typeface="Monda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EDE81A-BEE5-7853-94B6-1BFDD2E5D3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65" y="5143500"/>
            <a:ext cx="4556521" cy="51435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50B2C31-BB85-6418-BDB8-321D74C453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8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432">
        <p14:prism isInverted="1"/>
      </p:transition>
    </mc:Choice>
    <mc:Fallback>
      <p:transition spd="slow" advClick="0" advTm="24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E90870-0EFF-0132-164F-6A0D759C6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553" y="1850998"/>
            <a:ext cx="6667500" cy="7286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1CDB4-A354-8D56-3C91-B1CD0DA636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0811"/>
            <a:ext cx="10287000" cy="1028700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12463AE-A3B8-033D-304A-12625391CF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113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4648" y="3517468"/>
            <a:ext cx="8795658" cy="5982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Use Case:</a:t>
            </a:r>
            <a:r>
              <a:rPr lang="en-US" sz="3200" dirty="0">
                <a:solidFill>
                  <a:srgbClr val="002060"/>
                </a:solidFill>
              </a:rPr>
              <a:t> Flipkart, like any e-commerce platform, hosts hundreds of mobile phones. Customers often struggle to compare and make informed buying decisions. Businesses, on the other hand, need data-backed insights to optimize listings and pricing.</a:t>
            </a:r>
          </a:p>
          <a:p>
            <a:endParaRPr lang="en-US" sz="3200" dirty="0">
              <a:solidFill>
                <a:srgbClr val="002060"/>
              </a:solidFill>
            </a:endParaRPr>
          </a:p>
          <a:p>
            <a:r>
              <a:rPr lang="en-US" sz="3200" b="1" dirty="0">
                <a:solidFill>
                  <a:srgbClr val="002060"/>
                </a:solidFill>
              </a:rPr>
              <a:t>Business Problem:</a:t>
            </a:r>
            <a:br>
              <a:rPr lang="en-US" sz="3200" dirty="0">
                <a:solidFill>
                  <a:srgbClr val="002060"/>
                </a:solidFill>
              </a:rPr>
            </a:br>
            <a:r>
              <a:rPr lang="en-US" sz="3200" dirty="0">
                <a:solidFill>
                  <a:srgbClr val="002060"/>
                </a:solidFill>
              </a:rPr>
              <a:t>Customers lack a comparative view across product features, prices, and reviews. Flipkart and sellers need insights into what product features drive customer interest and value.</a:t>
            </a:r>
          </a:p>
          <a:p>
            <a:pPr algn="ctr">
              <a:lnSpc>
                <a:spcPts val="4555"/>
              </a:lnSpc>
            </a:pPr>
            <a:endParaRPr lang="en-US" sz="3200" dirty="0">
              <a:solidFill>
                <a:srgbClr val="002060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29427" y="1350470"/>
            <a:ext cx="9672231" cy="13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8034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Business Problem </a:t>
            </a:r>
          </a:p>
        </p:txBody>
      </p:sp>
      <p:sp>
        <p:nvSpPr>
          <p:cNvPr id="9" name="Freeform 8"/>
          <p:cNvSpPr/>
          <p:nvPr/>
        </p:nvSpPr>
        <p:spPr>
          <a:xfrm>
            <a:off x="2097803" y="3543272"/>
            <a:ext cx="545712" cy="457211"/>
          </a:xfrm>
          <a:custGeom>
            <a:avLst/>
            <a:gdLst/>
            <a:ahLst/>
            <a:cxnLst/>
            <a:rect l="l" t="t" r="r" b="b"/>
            <a:pathLst>
              <a:path w="980313" h="801406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0511F9C-768C-BA3A-4F1A-9119D915112E}"/>
              </a:ext>
            </a:extLst>
          </p:cNvPr>
          <p:cNvSpPr/>
          <p:nvPr/>
        </p:nvSpPr>
        <p:spPr>
          <a:xfrm>
            <a:off x="2097803" y="6460946"/>
            <a:ext cx="545712" cy="486743"/>
          </a:xfrm>
          <a:custGeom>
            <a:avLst/>
            <a:gdLst/>
            <a:ahLst/>
            <a:cxnLst/>
            <a:rect l="l" t="t" r="r" b="b"/>
            <a:pathLst>
              <a:path w="980313" h="801406">
                <a:moveTo>
                  <a:pt x="0" y="0"/>
                </a:moveTo>
                <a:lnTo>
                  <a:pt x="980313" y="0"/>
                </a:lnTo>
                <a:lnTo>
                  <a:pt x="980313" y="801406"/>
                </a:lnTo>
                <a:lnTo>
                  <a:pt x="0" y="801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8716A3-5A99-3F2E-6F8A-9CEBCAA73E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762" b="89989" l="4490" r="89932">
                        <a14:foregroundMark x1="56054" y1="9449" x2="48980" y2="9449"/>
                        <a14:foregroundMark x1="48980" y1="9449" x2="56190" y2="8099"/>
                        <a14:foregroundMark x1="56190" y1="8099" x2="59728" y2="11474"/>
                        <a14:foregroundMark x1="51701" y1="8661" x2="56054" y2="8324"/>
                        <a14:foregroundMark x1="10068" y1="35883" x2="4898" y2="39033"/>
                        <a14:foregroundMark x1="4898" y1="39033" x2="5714" y2="43982"/>
                        <a14:foregroundMark x1="5714" y1="43982" x2="16327" y2="57255"/>
                        <a14:foregroundMark x1="16327" y1="57255" x2="18639" y2="58493"/>
                        <a14:foregroundMark x1="23810" y1="30259" x2="29524" y2="29021"/>
                        <a14:foregroundMark x1="29524" y1="29021" x2="29796" y2="28571"/>
                        <a14:foregroundMark x1="24354" y1="29471" x2="30612" y2="28234"/>
                        <a14:foregroundMark x1="30612" y1="28234" x2="31020" y2="28234"/>
                        <a14:foregroundMark x1="25714" y1="29134" x2="31293" y2="28009"/>
                        <a14:foregroundMark x1="31293" y1="28009" x2="31837" y2="28009"/>
                        <a14:foregroundMark x1="24082" y1="29246" x2="28435" y2="28121"/>
                        <a14:foregroundMark x1="5306" y1="39033" x2="5986" y2="42857"/>
                        <a14:foregroundMark x1="32517" y1="28571" x2="29660" y2="27897"/>
                        <a14:foregroundMark x1="89796" y1="33633" x2="87755" y2="39258"/>
                        <a14:foregroundMark x1="87755" y1="39258" x2="88980" y2="34983"/>
                        <a14:foregroundMark x1="8299" y1="36445" x2="25442" y2="30934"/>
                        <a14:foregroundMark x1="25442" y1="30934" x2="25714" y2="30596"/>
                        <a14:foregroundMark x1="24082" y1="29584" x2="10748" y2="34196"/>
                        <a14:foregroundMark x1="10748" y1="34196" x2="6395" y2="37570"/>
                        <a14:foregroundMark x1="6395" y1="37570" x2="6395" y2="37570"/>
                        <a14:foregroundMark x1="6939" y1="37458" x2="4490" y2="42070"/>
                        <a14:foregroundMark x1="4490" y1="42070" x2="6259" y2="43532"/>
                        <a14:foregroundMark x1="32245" y1="28234" x2="32653" y2="29584"/>
                        <a14:foregroundMark x1="54830" y1="7762" x2="36463" y2="12486"/>
                        <a14:foregroundMark x1="54286" y1="8324" x2="57415" y2="7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0379">
            <a:off x="11669755" y="2136286"/>
            <a:ext cx="6379129" cy="771570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DF3971F-6BFB-EF54-B014-777A9D789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4649">
        <p:blinds dir="vert"/>
      </p:transition>
    </mc:Choice>
    <mc:Fallback>
      <p:transition spd="slow" advClick="0" advTm="464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46155" y="1076692"/>
            <a:ext cx="10855916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720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Objective of the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14159" y="2964741"/>
            <a:ext cx="11734544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To scrape smartphone data from Flipkart.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To perform Exploratory Data Analysis (EDA) and understand the current mobile market trends.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To identify patterns in product ratings, pricing, features like RAM, battery, and camera.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</a:rPr>
              <a:t>To assist buyers and sellers with data-driven decisions.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CB587E2B-76CD-4C02-0B6E-1B7D0AEBE91F}"/>
              </a:ext>
            </a:extLst>
          </p:cNvPr>
          <p:cNvSpPr/>
          <p:nvPr/>
        </p:nvSpPr>
        <p:spPr>
          <a:xfrm>
            <a:off x="4864851" y="3041120"/>
            <a:ext cx="327377" cy="283868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DC73C0-7CD9-3ACF-6A8F-F94DF893DE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3680">
            <a:off x="-1054544" y="5425604"/>
            <a:ext cx="11201399" cy="6483938"/>
          </a:xfrm>
          <a:prstGeom prst="rect">
            <a:avLst/>
          </a:prstGeom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4011592A-D1E2-9EE4-684E-E9BA1C15A624}"/>
              </a:ext>
            </a:extLst>
          </p:cNvPr>
          <p:cNvSpPr/>
          <p:nvPr/>
        </p:nvSpPr>
        <p:spPr>
          <a:xfrm>
            <a:off x="4864851" y="3787427"/>
            <a:ext cx="327377" cy="283868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FD28B681-57B4-D2F8-00F0-8AF6C2DC4EE8}"/>
              </a:ext>
            </a:extLst>
          </p:cNvPr>
          <p:cNvSpPr/>
          <p:nvPr/>
        </p:nvSpPr>
        <p:spPr>
          <a:xfrm>
            <a:off x="4864851" y="4939613"/>
            <a:ext cx="327377" cy="283868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E25DE6F0-335A-C2B9-9822-13244C753FC8}"/>
              </a:ext>
            </a:extLst>
          </p:cNvPr>
          <p:cNvSpPr/>
          <p:nvPr/>
        </p:nvSpPr>
        <p:spPr>
          <a:xfrm>
            <a:off x="4864851" y="6089478"/>
            <a:ext cx="327377" cy="283868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CB822A9-697D-065A-4BEA-E2CA5902D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2486">
        <p:checker/>
      </p:transition>
    </mc:Choice>
    <mc:Fallback>
      <p:transition spd="slow" advClick="0" advTm="2486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6341" y="3558545"/>
            <a:ext cx="13335000" cy="603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Website: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     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Scraped: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200 pages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Scraped Using: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 	Python with requests, BeautifulSoup, and re (Regex)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Scraped Fields:	 	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Name, Brand, Ratings &amp; Reviews, Price, Offer, 					Discount, Screen Size, Camera, Battery, RAM, Model Name 				and Storage (extracted using Regex)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Summary:  	</a:t>
            </a: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Iterated through multiple pages using URL pagination.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Parsed HTML structure to extract structured data.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Cleaned and extracted nested information using 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	regex patterns.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47892" y="969732"/>
            <a:ext cx="10541331" cy="1386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48"/>
              </a:lnSpc>
            </a:pPr>
            <a:r>
              <a:rPr lang="en-US" sz="8034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Web Scraping Details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98D051-0F3B-486D-C992-3842813DC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77" y="3356465"/>
            <a:ext cx="2416607" cy="670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8EF4EC-9555-75AD-918A-522C3CFDA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1953378"/>
            <a:ext cx="5829300" cy="388620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A665A57-1F73-78BB-9367-4FE345C03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2606">
        <p14:doors dir="vert"/>
      </p:transition>
    </mc:Choice>
    <mc:Fallback>
      <p:transition spd="slow" advClick="0" advTm="26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23532" y="5030075"/>
            <a:ext cx="5086392" cy="4859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Removed missing values or replaced with </a:t>
            </a:r>
            <a:r>
              <a:rPr lang="en-US" altLang="en-US" sz="2800" b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NaNs</a:t>
            </a:r>
            <a:r>
              <a:rPr lang="en-US" alt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Cleaned string fields (e.g., ₹ symbols, % signs, special characters).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Converted numerical fields like price, RAM, battery into proper datatypes.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Standardized brand and model naming using regex.</a:t>
            </a:r>
          </a:p>
          <a:p>
            <a:pPr algn="l">
              <a:lnSpc>
                <a:spcPts val="4555"/>
              </a:lnSpc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70955" y="4031724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23532" y="3865108"/>
            <a:ext cx="4627642" cy="890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5135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Cleaning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21989" y="2054372"/>
            <a:ext cx="5568589" cy="5694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 brand, model name, storage capacity from complex product titles.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Converted percentage discounts and price values to numeric.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new columns like “Discounted Price”, “Effective Storage”.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Categorized products into price brackets (e.g., &lt;10K, 10K–20K, etc.).</a:t>
            </a:r>
          </a:p>
          <a:p>
            <a:pPr algn="l">
              <a:lnSpc>
                <a:spcPts val="4555"/>
              </a:lnSpc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Monda"/>
              <a:cs typeface="Arial" panose="020B0604020202020204" pitchFamily="34" charset="0"/>
              <a:sym typeface="Monda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668000" y="1020359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421989" y="889405"/>
            <a:ext cx="5857824" cy="890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5135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Manipulation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057382-CE61-E2EF-51A6-581C972571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69" y="3201271"/>
            <a:ext cx="3657607" cy="3657607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4386471-DA67-A430-7F34-5721916B6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med" advClick="0" advTm="262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80930-CACF-2060-C277-C4E31A0D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B4FCA4-E7E7-1A0B-1F6F-956FC54A98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BBE4F9-2C56-25AD-3E8B-12B82A9FBA29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1009425-7C35-23D1-A943-F1EDDB4B8167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1BCA10B-DB60-17FF-0736-9A2A65D54DB4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9202DEA-E45F-D1DD-9285-CAC912BA8260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3008DCB-5D3A-23DD-678C-9A0B142CABA0}"/>
              </a:ext>
            </a:extLst>
          </p:cNvPr>
          <p:cNvSpPr/>
          <p:nvPr/>
        </p:nvSpPr>
        <p:spPr>
          <a:xfrm>
            <a:off x="1912655" y="3347933"/>
            <a:ext cx="385776" cy="309289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8597405-E5D3-27B5-2603-3EC9A3E55033}"/>
              </a:ext>
            </a:extLst>
          </p:cNvPr>
          <p:cNvSpPr txBox="1"/>
          <p:nvPr/>
        </p:nvSpPr>
        <p:spPr>
          <a:xfrm>
            <a:off x="2469241" y="2944411"/>
            <a:ext cx="5684921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280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Raw data Frame of the Product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F1392-B164-C664-9E3E-5A12E860CB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680" y="3924300"/>
            <a:ext cx="7312923" cy="60691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61154C-1982-8B21-F896-D5B8A64D1E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8930" y="1633025"/>
            <a:ext cx="7114125" cy="5698436"/>
          </a:xfrm>
          <a:prstGeom prst="rect">
            <a:avLst/>
          </a:prstGeom>
        </p:spPr>
      </p:pic>
      <p:sp>
        <p:nvSpPr>
          <p:cNvPr id="18" name="Freeform 9">
            <a:extLst>
              <a:ext uri="{FF2B5EF4-FFF2-40B4-BE49-F238E27FC236}">
                <a16:creationId xmlns:a16="http://schemas.microsoft.com/office/drawing/2014/main" id="{75E7265C-22AB-5709-7296-CC786A259327}"/>
              </a:ext>
            </a:extLst>
          </p:cNvPr>
          <p:cNvSpPr/>
          <p:nvPr/>
        </p:nvSpPr>
        <p:spPr>
          <a:xfrm>
            <a:off x="9317328" y="951491"/>
            <a:ext cx="385776" cy="309289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6F60D4E3-8187-771B-8D13-67CBB6AFD3FC}"/>
              </a:ext>
            </a:extLst>
          </p:cNvPr>
          <p:cNvSpPr txBox="1"/>
          <p:nvPr/>
        </p:nvSpPr>
        <p:spPr>
          <a:xfrm>
            <a:off x="9873914" y="547969"/>
            <a:ext cx="5684921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280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Clean data Frame of the Product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9380997-0FBC-941D-3DCC-12B625770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11479"/>
      </p:ext>
    </p:extLst>
  </p:cSld>
  <p:clrMapOvr>
    <a:masterClrMapping/>
  </p:clrMapOvr>
  <p:transition spd="slow" advClick="0" advTm="314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5B02-BF57-3416-C503-4BD39852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6AAC55-86CB-3E61-6F93-CC710F68BC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0A799AE-90B2-BE00-9284-38FEEC48FE83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379548C-F94D-AE7A-363A-27062A4260B2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5AB8D7A-CA0B-9222-E3B1-873596009A8D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731CE1-A734-AB56-D14E-22314E215A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0456" y="557846"/>
            <a:ext cx="5636963" cy="4689462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A90CBBF7-E327-4AF6-E10B-07024E74D7C3}"/>
              </a:ext>
            </a:extLst>
          </p:cNvPr>
          <p:cNvSpPr txBox="1"/>
          <p:nvPr/>
        </p:nvSpPr>
        <p:spPr>
          <a:xfrm>
            <a:off x="2224422" y="4507382"/>
            <a:ext cx="6401973" cy="4081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5"/>
              </a:lnSpc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ts val="4555"/>
              </a:lnSpc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Brands like Realme, Vivo and Samsung have the highest number of listed mobiles. </a:t>
            </a:r>
          </a:p>
          <a:p>
            <a:pPr marL="457200" indent="-457200">
              <a:lnSpc>
                <a:spcPts val="4555"/>
              </a:lnSpc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shows their aggressive product portfolio and strong market presence on Flipkart.</a:t>
            </a:r>
            <a:endParaRPr lang="en-US" sz="3400" i="1" dirty="0">
              <a:solidFill>
                <a:srgbClr val="002060"/>
              </a:solidFill>
              <a:latin typeface="Arial" panose="020B0604020202020204" pitchFamily="34" charset="0"/>
              <a:ea typeface="Monda"/>
              <a:cs typeface="Arial" panose="020B0604020202020204" pitchFamily="34" charset="0"/>
              <a:sym typeface="Monda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F71F8120-727B-875F-C7F9-AF9672F4FB64}"/>
              </a:ext>
            </a:extLst>
          </p:cNvPr>
          <p:cNvSpPr txBox="1"/>
          <p:nvPr/>
        </p:nvSpPr>
        <p:spPr>
          <a:xfrm>
            <a:off x="2138208" y="2541239"/>
            <a:ext cx="6143759" cy="124200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ea typeface="Monda Bold"/>
                <a:cs typeface="Monda Bold"/>
                <a:sym typeface="Monda Bold"/>
              </a:rPr>
              <a:t>Univariate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8E683-CB85-EA59-B258-2E7E2C6F8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7895" y="5498326"/>
            <a:ext cx="5589523" cy="4404679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F35F7F33-0F5B-881C-3BCB-9D25DB3AE370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E34CEB9-0E71-A460-48B7-DD0CD6746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963">
        <p14:gallery dir="l"/>
      </p:transition>
    </mc:Choice>
    <mc:Fallback>
      <p:transition spd="slow" advClick="0" advTm="29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07B9-831A-C1D3-7A12-2ED1D735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413C43-6703-F57E-E953-A8515AA056A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7" b="-777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EEF0327-21ED-ACE3-87D7-C05F1A02508D}"/>
              </a:ext>
            </a:extLst>
          </p:cNvPr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E3590AF-5132-0AC7-DE8F-DEBA56F56973}"/>
              </a:ext>
            </a:extLst>
          </p:cNvPr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69EAAA5-5CE1-475D-3DBF-4B9786482670}"/>
              </a:ext>
            </a:extLst>
          </p:cNvPr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1595250-E482-F482-6DC8-38CEF265B6C8}"/>
              </a:ext>
            </a:extLst>
          </p:cNvPr>
          <p:cNvSpPr txBox="1"/>
          <p:nvPr/>
        </p:nvSpPr>
        <p:spPr>
          <a:xfrm>
            <a:off x="2392767" y="4199750"/>
            <a:ext cx="6262197" cy="4671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5"/>
              </a:lnSpc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</a:p>
          <a:p>
            <a:pPr marL="457200" indent="-457200">
              <a:lnSpc>
                <a:spcPts val="4555"/>
              </a:lnSpc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mobiles fall in the ₹10,000–₹20,000 price range, indicating this segment is the most competitive and customer-focused. </a:t>
            </a:r>
          </a:p>
          <a:p>
            <a:pPr marL="457200" indent="-457200">
              <a:lnSpc>
                <a:spcPts val="4555"/>
              </a:lnSpc>
              <a:buFont typeface="Wingdings" panose="05000000000000000000" pitchFamily="2" charset="2"/>
              <a:buChar char="Ø"/>
            </a:pPr>
            <a:r>
              <a:rPr lang="en-US" sz="3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Premium segments have fewer products</a:t>
            </a:r>
            <a:endParaRPr lang="en-US" sz="34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  <a:sym typeface="Mond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6C7A86-E1B6-7657-2957-1E815AE1F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1739293"/>
            <a:ext cx="7401958" cy="5915851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020C4BD-4A68-CB2C-DDB3-3F31195477C3}"/>
              </a:ext>
            </a:extLst>
          </p:cNvPr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23D0F7F-7669-AAA1-3447-3CE20BAFE162}"/>
              </a:ext>
            </a:extLst>
          </p:cNvPr>
          <p:cNvSpPr txBox="1"/>
          <p:nvPr/>
        </p:nvSpPr>
        <p:spPr>
          <a:xfrm>
            <a:off x="2359999" y="2426560"/>
            <a:ext cx="6143759" cy="124200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ts val="11248"/>
              </a:lnSpc>
            </a:pPr>
            <a:r>
              <a:rPr lang="en-US" sz="5600" b="1" dirty="0">
                <a:solidFill>
                  <a:srgbClr val="CEA020"/>
                </a:solidFill>
                <a:latin typeface="Britannic Bold" panose="020B0903060703020204" pitchFamily="34" charset="0"/>
                <a:ea typeface="Monda Bold"/>
                <a:cs typeface="Monda Bold"/>
                <a:sym typeface="Monda Bold"/>
              </a:rPr>
              <a:t>Univariate Analysis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57FB673-34DE-623C-C4C4-7D71A3DA3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56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327">
        <p14:gallery dir="l"/>
      </p:transition>
    </mc:Choice>
    <mc:Fallback>
      <p:transition spd="slow" advClick="0" advTm="33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1075</Words>
  <Application>Microsoft Office PowerPoint</Application>
  <PresentationFormat>Custom</PresentationFormat>
  <Paragraphs>116</Paragraphs>
  <Slides>24</Slides>
  <Notes>1</Notes>
  <HiddenSlides>0</HiddenSlides>
  <MMClips>24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DM Sans Bold</vt:lpstr>
      <vt:lpstr>Arial</vt:lpstr>
      <vt:lpstr>Monda</vt:lpstr>
      <vt:lpstr>Elephant</vt:lpstr>
      <vt:lpstr>Calibri</vt:lpstr>
      <vt:lpstr>Britannic Bold</vt:lpstr>
      <vt:lpstr>Monda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Elegant Presentation</dc:title>
  <dc:creator>Gowtham Kumar</dc:creator>
  <cp:lastModifiedBy>Gowtham Kumar</cp:lastModifiedBy>
  <cp:revision>34</cp:revision>
  <dcterms:created xsi:type="dcterms:W3CDTF">2006-08-16T00:00:00Z</dcterms:created>
  <dcterms:modified xsi:type="dcterms:W3CDTF">2025-07-04T12:13:30Z</dcterms:modified>
  <dc:identifier>DAGsKmlq1wg</dc:identifier>
</cp:coreProperties>
</file>